
<file path=[Content_Types].xml><?xml version="1.0" encoding="utf-8"?>
<Types xmlns="http://schemas.openxmlformats.org/package/2006/content-types">
  <Default Extension="png" ContentType="image/png"/>
  <Default Extension="svg" ContentType="image/pn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6"/>
  </p:notesMasterIdLst>
  <p:sldIdLst>
    <p:sldId id="256" r:id="rId2"/>
    <p:sldId id="258" r:id="rId3"/>
    <p:sldId id="259" r:id="rId4"/>
    <p:sldId id="30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5" r:id="rId15"/>
    <p:sldId id="280" r:id="rId16"/>
    <p:sldId id="282" r:id="rId17"/>
    <p:sldId id="303" r:id="rId18"/>
    <p:sldId id="298" r:id="rId19"/>
    <p:sldId id="285" r:id="rId20"/>
    <p:sldId id="286" r:id="rId21"/>
    <p:sldId id="283" r:id="rId22"/>
    <p:sldId id="287" r:id="rId23"/>
    <p:sldId id="284" r:id="rId24"/>
    <p:sldId id="299" r:id="rId25"/>
    <p:sldId id="291" r:id="rId26"/>
    <p:sldId id="297" r:id="rId27"/>
    <p:sldId id="288" r:id="rId28"/>
    <p:sldId id="289" r:id="rId29"/>
    <p:sldId id="290" r:id="rId30"/>
    <p:sldId id="292" r:id="rId31"/>
    <p:sldId id="293" r:id="rId32"/>
    <p:sldId id="294" r:id="rId33"/>
    <p:sldId id="301" r:id="rId34"/>
    <p:sldId id="296" r:id="rId35"/>
  </p:sldIdLst>
  <p:sldSz cx="9144000" cy="6858000" type="screen4x3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o Kobi Valadares de Amorim" initials="BKVdA" lastIdx="1" clrIdx="0">
    <p:extLst>
      <p:ext uri="{19B8F6BF-5375-455C-9EA6-DF929625EA0E}">
        <p15:presenceInfo xmlns:p15="http://schemas.microsoft.com/office/powerpoint/2012/main" userId="ed73a3a42c3c2e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6T22:10:03.919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503F3-E8EC-46DA-BAB8-E6AB82E1AA89}" type="datetimeFigureOut">
              <a:rPr lang="pt-BR" smtClean="0"/>
              <a:t>08/12/2020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0EF51-FD1D-44E3-9379-0D007B0085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74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  <p:pic>
        <p:nvPicPr>
          <p:cNvPr id="43" name="Imagem 42"/>
          <p:cNvPicPr/>
          <p:nvPr/>
        </p:nvPicPr>
        <p:blipFill>
          <a:blip r:embed="rId14"/>
          <a:stretch/>
        </p:blipFill>
        <p:spPr>
          <a:xfrm>
            <a:off x="360" y="0"/>
            <a:ext cx="9143640" cy="6857280"/>
          </a:xfrm>
          <a:prstGeom prst="rect">
            <a:avLst/>
          </a:prstGeom>
          <a:ln>
            <a:noFill/>
          </a:ln>
        </p:spPr>
      </p:pic>
      <p:pic>
        <p:nvPicPr>
          <p:cNvPr id="44" name="Imagem 43"/>
          <p:cNvPicPr/>
          <p:nvPr/>
        </p:nvPicPr>
        <p:blipFill>
          <a:blip r:embed="rId15"/>
          <a:stretch/>
        </p:blipFill>
        <p:spPr>
          <a:xfrm>
            <a:off x="144000" y="6408000"/>
            <a:ext cx="304560" cy="36000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2057400"/>
            <a:ext cx="9143280" cy="14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b="1" dirty="0"/>
              <a:t>DESENVOLVIMENTO DE UM SOFTWARE </a:t>
            </a:r>
            <a:r>
              <a:rPr lang="pt-BR" b="1" dirty="0" smtClean="0"/>
              <a:t>DE AFERIÇÃO DE  </a:t>
            </a:r>
            <a:r>
              <a:rPr lang="pt-BR" b="1" dirty="0"/>
              <a:t>ASSIDUIDADE ESTUDANTIL, ATRAVÉS DE RECONHECIMENTO FACIAL EM REAL-TIME, NO CAMPUS UNIVERSITÁRIO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32000" y="3886200"/>
            <a:ext cx="820764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pt-BR" sz="2400" b="1" strike="noStrike" spc="-1" dirty="0" smtClean="0"/>
              <a:t>Aluno: </a:t>
            </a:r>
            <a:r>
              <a:rPr lang="pt-BR" sz="2400" spc="-1" dirty="0"/>
              <a:t>Bruno Kobi Valadares de </a:t>
            </a:r>
            <a:r>
              <a:rPr lang="pt-BR" sz="2400" spc="-1" dirty="0" smtClean="0"/>
              <a:t>Amorim</a:t>
            </a:r>
          </a:p>
          <a:p>
            <a:pPr algn="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pt-BR" sz="2400" b="1" strike="noStrike" spc="-1" dirty="0" smtClean="0"/>
              <a:t>Orientador</a:t>
            </a:r>
            <a:r>
              <a:rPr lang="pt-BR" sz="2400" b="1" strike="noStrike" spc="-1" dirty="0"/>
              <a:t>: </a:t>
            </a:r>
            <a:r>
              <a:rPr lang="pt-BR" sz="2400" b="0" strike="noStrike" spc="-1" dirty="0"/>
              <a:t>Prof. Me. Rômulo Ferreira Douro</a:t>
            </a:r>
          </a:p>
          <a:p>
            <a:pPr algn="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pt-BR" sz="2400" b="0" u="sng" strike="noStrike" spc="-1" dirty="0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0E83CA2-EE3B-4021-96BF-E82B515A70B0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457200" y="5429472"/>
            <a:ext cx="2968752" cy="678720"/>
          </a:xfrm>
          <a:prstGeom prst="rect">
            <a:avLst/>
          </a:prstGeom>
          <a:solidFill>
            <a:srgbClr val="00B0F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57200" y="4588224"/>
            <a:ext cx="4005072" cy="678720"/>
          </a:xfrm>
          <a:prstGeom prst="rect">
            <a:avLst/>
          </a:prstGeom>
          <a:solidFill>
            <a:srgbClr val="FF0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57200" y="2011680"/>
            <a:ext cx="4907280" cy="1219200"/>
          </a:xfrm>
          <a:prstGeom prst="rect">
            <a:avLst/>
          </a:prstGeom>
          <a:solidFill>
            <a:srgbClr val="92D05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57200" y="3488928"/>
            <a:ext cx="4468368" cy="841248"/>
          </a:xfrm>
          <a:prstGeom prst="rect">
            <a:avLst/>
          </a:prstGeom>
          <a:solidFill>
            <a:srgbClr val="FFC000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Referencial Teórico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457200" y="1311720"/>
            <a:ext cx="8228880" cy="547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marL="720" lvl="1" algn="ctr">
              <a:spcBef>
                <a:spcPts val="641"/>
              </a:spcBef>
              <a:buClr>
                <a:srgbClr val="000000"/>
              </a:buClr>
            </a:pPr>
            <a:r>
              <a:rPr lang="pt-BR" sz="3500" b="1" dirty="0" smtClean="0"/>
              <a:t>FaceApi.js</a:t>
            </a:r>
          </a:p>
          <a:p>
            <a:pPr marL="720" lvl="1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endParaRPr lang="pt-BR" sz="3400" b="1" dirty="0" smtClean="0"/>
          </a:p>
          <a:p>
            <a:pPr marL="720" lvl="1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endParaRPr lang="pt-BR" sz="1100" b="1" dirty="0" smtClean="0"/>
          </a:p>
          <a:p>
            <a:pPr marL="457920" lvl="2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endParaRPr lang="pt-BR" dirty="0"/>
          </a:p>
          <a:p>
            <a:pPr marL="457920" lvl="2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endParaRPr lang="pt-BR" sz="900" dirty="0" smtClean="0"/>
          </a:p>
          <a:p>
            <a:pPr marL="286470" lvl="1" indent="-285750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286470" lvl="1" indent="-285750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pt-BR" b="1" dirty="0" smtClean="0"/>
          </a:p>
          <a:p>
            <a:pPr marL="286470" lvl="1" indent="-285750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pt-BR" sz="900" b="1" dirty="0" smtClean="0"/>
          </a:p>
          <a:p>
            <a:pPr marL="286470" lvl="1" indent="-285750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BR" b="1" dirty="0" smtClean="0"/>
          </a:p>
          <a:p>
            <a:pPr marL="720" lvl="1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endParaRPr lang="pt-BR" sz="1700" dirty="0" smtClean="0"/>
          </a:p>
          <a:p>
            <a:pPr marL="720" lvl="1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endParaRPr lang="pt-BR" sz="1700" dirty="0"/>
          </a:p>
          <a:p>
            <a:pPr marL="720" lvl="1">
              <a:spcBef>
                <a:spcPts val="641"/>
              </a:spcBef>
              <a:buClr>
                <a:srgbClr val="000000"/>
              </a:buClr>
            </a:pPr>
            <a:endParaRPr lang="pt-BR" dirty="0"/>
          </a:p>
          <a:p>
            <a:pPr marL="720" lvl="1">
              <a:spcBef>
                <a:spcPts val="641"/>
              </a:spcBef>
              <a:buClr>
                <a:srgbClr val="000000"/>
              </a:buClr>
            </a:pPr>
            <a:endParaRPr lang="pt-BR" sz="2600" b="1" dirty="0"/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6C1A6FB-E82D-4D87-8344-8CAD0C4692E2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pt-BR" sz="1200" b="0" strike="noStrike" spc="-1">
              <a:latin typeface="Arial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36320" y="2062580"/>
            <a:ext cx="25481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" lvl="1">
              <a:spcBef>
                <a:spcPts val="641"/>
              </a:spcBef>
              <a:buClr>
                <a:srgbClr val="000000"/>
              </a:buClr>
            </a:pPr>
            <a:r>
              <a:rPr lang="pt-BR" dirty="0"/>
              <a:t>SSD Mobilenet V1</a:t>
            </a:r>
          </a:p>
          <a:p>
            <a:pPr marL="720" lvl="1">
              <a:spcBef>
                <a:spcPts val="641"/>
              </a:spcBef>
              <a:buClr>
                <a:srgbClr val="000000"/>
              </a:buClr>
            </a:pPr>
            <a:r>
              <a:rPr lang="pt-BR" b="1" dirty="0"/>
              <a:t>Tiny Face Detector</a:t>
            </a:r>
          </a:p>
          <a:p>
            <a:pPr marL="720" lvl="1">
              <a:spcBef>
                <a:spcPts val="641"/>
              </a:spcBef>
              <a:buClr>
                <a:srgbClr val="000000"/>
              </a:buClr>
            </a:pPr>
            <a:r>
              <a:rPr lang="pt-BR" dirty="0"/>
              <a:t>MTCNN</a:t>
            </a:r>
          </a:p>
        </p:txBody>
      </p:sp>
      <p:sp>
        <p:nvSpPr>
          <p:cNvPr id="4" name="Retângulo 3"/>
          <p:cNvSpPr/>
          <p:nvPr/>
        </p:nvSpPr>
        <p:spPr>
          <a:xfrm>
            <a:off x="655380" y="3469703"/>
            <a:ext cx="4072008" cy="83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6480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r>
              <a:rPr lang="pt-BR" dirty="0"/>
              <a:t>Face_landmark_68_tiny_model</a:t>
            </a:r>
          </a:p>
          <a:p>
            <a:pPr indent="-456480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r>
              <a:rPr lang="pt-BR" b="1" dirty="0"/>
              <a:t>Face_landmark_68_model</a:t>
            </a:r>
          </a:p>
        </p:txBody>
      </p:sp>
      <p:sp>
        <p:nvSpPr>
          <p:cNvPr id="5" name="Retângulo 4"/>
          <p:cNvSpPr/>
          <p:nvPr/>
        </p:nvSpPr>
        <p:spPr>
          <a:xfrm>
            <a:off x="451104" y="4689736"/>
            <a:ext cx="336566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920" lvl="2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r>
              <a:rPr lang="pt-BR" b="1" dirty="0">
                <a:solidFill>
                  <a:schemeClr val="bg1"/>
                </a:solidFill>
              </a:rPr>
              <a:t>Face_recognition_model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48640" y="5591927"/>
            <a:ext cx="3190068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6480">
              <a:lnSpc>
                <a:spcPct val="120000"/>
              </a:lnSpc>
              <a:spcBef>
                <a:spcPts val="641"/>
              </a:spcBef>
              <a:buClr>
                <a:srgbClr val="000000"/>
              </a:buClr>
            </a:pPr>
            <a:r>
              <a:rPr lang="pt-BR" dirty="0" smtClean="0">
                <a:solidFill>
                  <a:schemeClr val="bg1"/>
                </a:solidFill>
              </a:rPr>
              <a:t>Expressão, Sexo e Idade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  <a:tabLst>
                <a:tab pos="0" algn="l"/>
              </a:tabLst>
            </a:pPr>
            <a:r>
              <a:rPr lang="pt-BR" sz="5400" b="0" strike="noStrike" spc="-1" dirty="0">
                <a:solidFill>
                  <a:srgbClr val="000000"/>
                </a:solidFill>
                <a:latin typeface="+mj-lt"/>
              </a:rPr>
              <a:t>Metodologia da Pesquisa</a:t>
            </a:r>
            <a:endParaRPr lang="pt-BR" sz="5400" b="0" strike="noStrike" spc="-1" dirty="0">
              <a:latin typeface="+mj-lt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40ABFC1-E944-4C7C-9617-5E82CE447631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Metodologia da Pesquisa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</a:rPr>
              <a:t>Pesquisa qualitativa;</a:t>
            </a:r>
            <a:endParaRPr lang="pt-BR" sz="28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2800" b="0" strike="noStrike" spc="-1" dirty="0"/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</a:rPr>
              <a:t>Conhecimentos do autor como aluno;</a:t>
            </a:r>
            <a:endParaRPr lang="pt-BR" sz="28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2800" b="0" strike="noStrike" spc="-1" dirty="0"/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>
                <a:solidFill>
                  <a:srgbClr val="000000"/>
                </a:solidFill>
              </a:rPr>
              <a:t>Pesquisa bibliográfica.</a:t>
            </a:r>
            <a:endParaRPr lang="pt-BR" sz="28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FABF482-67B3-463F-8D3A-16EBC443058B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  <a:tabLst>
                <a:tab pos="0" algn="l"/>
              </a:tabLst>
            </a:pPr>
            <a:r>
              <a:rPr lang="pt-BR" sz="5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endParaRPr lang="pt-BR" sz="5400" b="0" strike="noStrike" spc="-1" dirty="0">
              <a:latin typeface="+mj-lt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1D49897-8B73-44BF-AEA3-624AA6F51086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573024"/>
            <a:ext cx="8228880" cy="1720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</a:p>
          <a:p>
            <a:pPr algn="ctr">
              <a:lnSpc>
                <a:spcPct val="100000"/>
              </a:lnSpc>
            </a:pPr>
            <a:endParaRPr lang="pt-BR" sz="2400" b="0" strike="noStrike" spc="-1" dirty="0" smtClean="0">
              <a:solidFill>
                <a:srgbClr val="000000"/>
              </a:solidFill>
              <a:latin typeface="+mj-lt"/>
            </a:endParaRPr>
          </a:p>
          <a:p>
            <a:pPr marL="0" lvl="1" algn="ctr"/>
            <a:r>
              <a:rPr lang="pt-BR" sz="2400" b="1" dirty="0">
                <a:latin typeface="+mj-lt"/>
              </a:rPr>
              <a:t>ENGENHARIA DE </a:t>
            </a:r>
            <a:r>
              <a:rPr lang="pt-BR" sz="2400" b="1" dirty="0" smtClean="0">
                <a:latin typeface="+mj-lt"/>
              </a:rPr>
              <a:t>SOFTWARE</a:t>
            </a:r>
          </a:p>
          <a:p>
            <a:pPr marL="0" lvl="1" algn="ctr"/>
            <a:endParaRPr lang="pt-BR" b="1" dirty="0" smtClean="0">
              <a:latin typeface="+mj-lt"/>
            </a:endParaRPr>
          </a:p>
          <a:p>
            <a:pPr marL="0" lvl="1" algn="ctr"/>
            <a:r>
              <a:rPr lang="pt-BR" sz="2400" b="1" dirty="0" smtClean="0">
                <a:latin typeface="+mj-lt"/>
              </a:rPr>
              <a:t>Análise de Requisitos</a:t>
            </a:r>
            <a:endParaRPr lang="pt-BR" sz="2400" b="1" dirty="0">
              <a:latin typeface="+mj-lt"/>
            </a:endParaRPr>
          </a:p>
          <a:p>
            <a:pPr algn="ctr">
              <a:lnSpc>
                <a:spcPct val="100000"/>
              </a:lnSpc>
            </a:pPr>
            <a:endParaRPr lang="pt-BR" sz="4400" b="0" strike="noStrike" spc="-1" dirty="0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5CAAD5B-34AE-4866-920C-DC2FE48E8E76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14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" y="2111759"/>
            <a:ext cx="9144000" cy="424476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22" y="1663584"/>
            <a:ext cx="6910446" cy="5194416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sp>
        <p:nvSpPr>
          <p:cNvPr id="154" name="CustomShape 1"/>
          <p:cNvSpPr/>
          <p:nvPr/>
        </p:nvSpPr>
        <p:spPr>
          <a:xfrm>
            <a:off x="1219200" y="0"/>
            <a:ext cx="6754368" cy="911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pt-BR" sz="4400" spc="-1" dirty="0">
                <a:solidFill>
                  <a:srgbClr val="000000"/>
                </a:solidFill>
              </a:rPr>
              <a:t>Resultados</a:t>
            </a:r>
          </a:p>
        </p:txBody>
      </p:sp>
      <p:sp>
        <p:nvSpPr>
          <p:cNvPr id="155" name="CustomShape 2"/>
          <p:cNvSpPr/>
          <p:nvPr/>
        </p:nvSpPr>
        <p:spPr>
          <a:xfrm>
            <a:off x="1063122" y="1048512"/>
            <a:ext cx="6910446" cy="615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</a:pPr>
            <a:r>
              <a:rPr lang="pt-BR" sz="3200" b="1" strike="noStrike" spc="-1" dirty="0">
                <a:solidFill>
                  <a:srgbClr val="000000"/>
                </a:solidFill>
              </a:rPr>
              <a:t>Modelo Relacional</a:t>
            </a:r>
            <a:endParaRPr lang="pt-BR" sz="3200" b="1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A9CEFD1-CEF8-46A3-BCDE-189D8FA24371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0"/>
            <a:ext cx="8228880" cy="15631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</a:p>
          <a:p>
            <a:pPr algn="ctr">
              <a:lnSpc>
                <a:spcPct val="100000"/>
              </a:lnSpc>
            </a:pPr>
            <a:endParaRPr lang="pt-BR" sz="1000" spc="-1" dirty="0" smtClean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ct val="100000"/>
              </a:lnSpc>
            </a:pPr>
            <a:endParaRPr lang="pt-BR" sz="1000" spc="-1" dirty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ct val="100000"/>
              </a:lnSpc>
            </a:pPr>
            <a:r>
              <a:rPr lang="pt-BR" sz="3200" spc="-1" dirty="0" smtClean="0">
                <a:solidFill>
                  <a:srgbClr val="000000"/>
                </a:solidFill>
                <a:latin typeface="+mj-lt"/>
              </a:rPr>
              <a:t>Presense Now</a:t>
            </a:r>
            <a:endParaRPr lang="pt-BR" sz="3200" b="0" strike="noStrike" spc="-1" dirty="0">
              <a:latin typeface="+mj-lt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57200" y="1700340"/>
            <a:ext cx="8228880" cy="5157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sz="3200" spc="-1" dirty="0" smtClean="0">
              <a:solidFill>
                <a:srgbClr val="000000"/>
              </a:solidFill>
              <a:latin typeface="Calibri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 marL="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</a:pPr>
            <a:endParaRPr lang="pt-B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</a:pPr>
            <a:endParaRPr lang="pt-B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</a:pP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 marL="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</a:pPr>
            <a:r>
              <a:rPr lang="pt-BR" sz="2800" b="0" strike="noStrike" spc="-1" dirty="0" smtClean="0">
                <a:solidFill>
                  <a:srgbClr val="000000"/>
                </a:solidFill>
                <a:latin typeface="Calibri"/>
              </a:rPr>
              <a:t>Divido </a:t>
            </a:r>
            <a:r>
              <a:rPr lang="pt-BR" sz="2800" b="0" strike="noStrike" spc="-1" dirty="0" smtClean="0">
                <a:solidFill>
                  <a:srgbClr val="000000"/>
                </a:solidFill>
                <a:latin typeface="Calibri"/>
              </a:rPr>
              <a:t>em 3 partes:</a:t>
            </a: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 smtClean="0">
                <a:solidFill>
                  <a:srgbClr val="000000"/>
                </a:solidFill>
                <a:latin typeface="Calibri"/>
              </a:rPr>
              <a:t>FrontEnd</a:t>
            </a: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spc="-1" dirty="0" smtClean="0">
                <a:solidFill>
                  <a:srgbClr val="000000"/>
                </a:solidFill>
                <a:latin typeface="Calibri"/>
              </a:rPr>
              <a:t>BackEnd</a:t>
            </a: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spc="-1" dirty="0" smtClean="0">
                <a:solidFill>
                  <a:srgbClr val="000000"/>
                </a:solidFill>
                <a:latin typeface="Calibri"/>
              </a:rPr>
              <a:t>Módulo de Reconhecimento</a:t>
            </a:r>
            <a:endParaRPr lang="pt-BR" sz="2800" b="0" strike="noStrike" spc="-1" dirty="0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45283B-D0CE-4ACB-A952-2630BFD3A661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39" y="442393"/>
            <a:ext cx="1664328" cy="167587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09" y="1992948"/>
            <a:ext cx="5130985" cy="1874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0"/>
            <a:ext cx="8228880" cy="15631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</a:p>
          <a:p>
            <a:pPr algn="ctr">
              <a:lnSpc>
                <a:spcPct val="100000"/>
              </a:lnSpc>
            </a:pPr>
            <a:endParaRPr lang="pt-BR" sz="1000" spc="-1" dirty="0" smtClean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ct val="100000"/>
              </a:lnSpc>
            </a:pPr>
            <a:endParaRPr lang="pt-BR" sz="1000" spc="-1" dirty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ct val="100000"/>
              </a:lnSpc>
            </a:pPr>
            <a:r>
              <a:rPr lang="pt-BR" sz="3200" spc="-1" dirty="0">
                <a:solidFill>
                  <a:srgbClr val="000000"/>
                </a:solidFill>
              </a:rPr>
              <a:t>FrontEnd</a:t>
            </a:r>
            <a:endParaRPr lang="pt-BR" sz="3200" spc="-1" dirty="0"/>
          </a:p>
        </p:txBody>
      </p:sp>
      <p:sp>
        <p:nvSpPr>
          <p:cNvPr id="163" name="CustomShape 2"/>
          <p:cNvSpPr/>
          <p:nvPr/>
        </p:nvSpPr>
        <p:spPr>
          <a:xfrm>
            <a:off x="457200" y="1700340"/>
            <a:ext cx="8228880" cy="5157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sz="3200" spc="-1" dirty="0" smtClean="0">
              <a:solidFill>
                <a:srgbClr val="000000"/>
              </a:solidFill>
              <a:latin typeface="Calibri"/>
            </a:endParaRPr>
          </a:p>
          <a:p>
            <a:pPr marL="915120" lvl="2">
              <a:spcBef>
                <a:spcPts val="641"/>
              </a:spcBef>
              <a:buClr>
                <a:srgbClr val="000000"/>
              </a:buClr>
            </a:pPr>
            <a:r>
              <a:rPr lang="pt-BR" sz="2800" spc="-1" dirty="0" smtClean="0">
                <a:solidFill>
                  <a:srgbClr val="000000"/>
                </a:solidFill>
                <a:latin typeface="Calibri"/>
              </a:rPr>
              <a:t>React </a:t>
            </a:r>
          </a:p>
          <a:p>
            <a:pPr marL="915120" lvl="2">
              <a:spcBef>
                <a:spcPts val="641"/>
              </a:spcBef>
              <a:buClr>
                <a:srgbClr val="000000"/>
              </a:buClr>
            </a:pPr>
            <a:r>
              <a:rPr lang="pt-BR" sz="2800" spc="-1" dirty="0" smtClean="0">
                <a:solidFill>
                  <a:srgbClr val="000000"/>
                </a:solidFill>
                <a:latin typeface="Calibri"/>
              </a:rPr>
              <a:t>TypeScript</a:t>
            </a:r>
            <a:endParaRPr lang="pt-BR" sz="2800" spc="-1" dirty="0">
              <a:solidFill>
                <a:srgbClr val="000000"/>
              </a:solidFill>
              <a:latin typeface="Calibri"/>
            </a:endParaRPr>
          </a:p>
          <a:p>
            <a:pPr marL="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</a:pPr>
            <a:endParaRPr lang="pt-B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457920" lvl="1">
              <a:spcBef>
                <a:spcPts val="641"/>
              </a:spcBef>
              <a:buClr>
                <a:srgbClr val="000000"/>
              </a:buClr>
            </a:pPr>
            <a:r>
              <a:rPr lang="pt-BR" sz="2800" spc="-1" dirty="0" smtClean="0">
                <a:solidFill>
                  <a:srgbClr val="000000"/>
                </a:solidFill>
                <a:latin typeface="Calibri"/>
              </a:rPr>
              <a:t>Possui</a:t>
            </a:r>
            <a:r>
              <a:rPr lang="pt-BR" sz="2800" b="0" strike="noStrike" spc="-1" dirty="0" smtClean="0">
                <a:solidFill>
                  <a:srgbClr val="000000"/>
                </a:solidFill>
                <a:latin typeface="Calibri"/>
              </a:rPr>
              <a:t> 6 Telas</a:t>
            </a:r>
          </a:p>
          <a:p>
            <a:pPr marL="457920" lvl="1">
              <a:spcBef>
                <a:spcPts val="641"/>
              </a:spcBef>
              <a:buClr>
                <a:srgbClr val="000000"/>
              </a:buClr>
            </a:pPr>
            <a:r>
              <a:rPr lang="pt-BR" sz="2800" spc="-1" dirty="0" smtClean="0">
                <a:solidFill>
                  <a:srgbClr val="000000"/>
                </a:solidFill>
                <a:latin typeface="Calibri"/>
              </a:rPr>
              <a:t>2 cadastros</a:t>
            </a:r>
            <a:r>
              <a:rPr lang="pt-BR" sz="28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endParaRPr lang="pt-BR" sz="2800" b="0" strike="noStrike" spc="-1" dirty="0" smtClea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45283B-D0CE-4ACB-A952-2630BFD3A661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17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9" y="2177000"/>
            <a:ext cx="963168" cy="6802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3" y="2857237"/>
            <a:ext cx="390145" cy="39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0"/>
            <a:ext cx="8228880" cy="14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r>
              <a:rPr lang="pt-BR" sz="44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sp>
        <p:nvSpPr>
          <p:cNvPr id="16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945283B-D0CE-4ACB-A952-2630BFD3A661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18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16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21" y="1416960"/>
            <a:ext cx="6465038" cy="4987440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sp>
        <p:nvSpPr>
          <p:cNvPr id="2" name="CaixaDeTexto 1"/>
          <p:cNvSpPr txBox="1"/>
          <p:nvPr/>
        </p:nvSpPr>
        <p:spPr>
          <a:xfrm>
            <a:off x="1339121" y="6404400"/>
            <a:ext cx="646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Tela de Login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09555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0"/>
            <a:ext cx="8228880" cy="8778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F124083-E156-422E-B4E3-B02F9C4F15F1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177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877824"/>
            <a:ext cx="7649760" cy="5547700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sp>
        <p:nvSpPr>
          <p:cNvPr id="6" name="CaixaDeTexto 5"/>
          <p:cNvSpPr txBox="1"/>
          <p:nvPr/>
        </p:nvSpPr>
        <p:spPr>
          <a:xfrm>
            <a:off x="1418620" y="6425524"/>
            <a:ext cx="674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Tela lista registros - HOME</a:t>
            </a:r>
            <a:endParaRPr lang="pt-BR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  <a:tabLst>
                <a:tab pos="0" algn="l"/>
              </a:tabLst>
            </a:pPr>
            <a:r>
              <a:rPr lang="pt-BR" sz="5400" b="0" strike="noStrike" spc="-1" dirty="0">
                <a:solidFill>
                  <a:srgbClr val="000000"/>
                </a:solidFill>
                <a:latin typeface="+mj-lt"/>
              </a:rPr>
              <a:t>Motivação</a:t>
            </a:r>
            <a:endParaRPr lang="pt-BR" sz="5400" b="0" strike="noStrike" spc="-1" dirty="0">
              <a:latin typeface="+mj-lt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86CE24C-64D0-48BD-AACA-7390FCFEDD39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989B769-FB61-45D2-A425-EC6A300B171D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181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08" y="1263300"/>
            <a:ext cx="6445864" cy="5199000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sp>
        <p:nvSpPr>
          <p:cNvPr id="6" name="CaixaDeTexto 5"/>
          <p:cNvSpPr txBox="1"/>
          <p:nvPr/>
        </p:nvSpPr>
        <p:spPr>
          <a:xfrm>
            <a:off x="1339121" y="6404400"/>
            <a:ext cx="646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Tela lista de usuários</a:t>
            </a:r>
            <a:endParaRPr lang="pt-BR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2FE39DF-2A54-4170-A750-ED2F270A551F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169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308" y="1229580"/>
            <a:ext cx="6640663" cy="5126940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sp>
        <p:nvSpPr>
          <p:cNvPr id="6" name="CaixaDeTexto 5"/>
          <p:cNvSpPr txBox="1"/>
          <p:nvPr/>
        </p:nvSpPr>
        <p:spPr>
          <a:xfrm>
            <a:off x="1339121" y="6404400"/>
            <a:ext cx="646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Tela de cadastrar usuário</a:t>
            </a:r>
            <a:endParaRPr lang="pt-BR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B07527D-E357-4927-AFC2-D60208EA451B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22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18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22" y="1184472"/>
            <a:ext cx="6704836" cy="5219928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sp>
        <p:nvSpPr>
          <p:cNvPr id="6" name="CaixaDeTexto 5"/>
          <p:cNvSpPr txBox="1"/>
          <p:nvPr/>
        </p:nvSpPr>
        <p:spPr>
          <a:xfrm>
            <a:off x="1339121" y="6404400"/>
            <a:ext cx="646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Tela lista de alunos </a:t>
            </a:r>
            <a:endParaRPr lang="pt-BR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04B0AA6-B1E7-4F55-BDDE-8F79FD82BE0B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23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173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71" y="1296778"/>
            <a:ext cx="6584738" cy="5059742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sp>
        <p:nvSpPr>
          <p:cNvPr id="6" name="CaixaDeTexto 5"/>
          <p:cNvSpPr txBox="1"/>
          <p:nvPr/>
        </p:nvSpPr>
        <p:spPr>
          <a:xfrm>
            <a:off x="1339121" y="6404400"/>
            <a:ext cx="646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Tela de cadastrar aluno</a:t>
            </a:r>
            <a:endParaRPr lang="pt-BR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</a:p>
          <a:p>
            <a:pPr algn="ctr">
              <a:lnSpc>
                <a:spcPct val="100000"/>
              </a:lnSpc>
            </a:pPr>
            <a:endParaRPr lang="pt-BR" sz="1100" b="0" strike="noStrike" spc="-1" dirty="0" smtClean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ct val="100000"/>
              </a:lnSpc>
            </a:pPr>
            <a:r>
              <a:rPr lang="pt-BR" sz="3200" spc="-1" dirty="0" smtClean="0">
                <a:solidFill>
                  <a:srgbClr val="000000"/>
                </a:solidFill>
                <a:latin typeface="+mj-lt"/>
              </a:rPr>
              <a:t>BackEnd</a:t>
            </a:r>
            <a:endParaRPr lang="pt-BR" sz="3200" b="0" strike="noStrike" spc="-1" dirty="0">
              <a:latin typeface="+mj-lt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121664" y="1600200"/>
            <a:ext cx="7564416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920" indent="-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800" spc="-1" dirty="0" smtClean="0">
                <a:solidFill>
                  <a:srgbClr val="000000"/>
                </a:solidFill>
                <a:latin typeface="+mj-lt"/>
              </a:rPr>
              <a:t>Node.js</a:t>
            </a:r>
          </a:p>
          <a:p>
            <a:pPr marL="457920" indent="-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800" spc="-1" dirty="0" smtClean="0">
                <a:solidFill>
                  <a:srgbClr val="000000"/>
                </a:solidFill>
                <a:latin typeface="+mj-lt"/>
              </a:rPr>
              <a:t>TypeScrypt</a:t>
            </a:r>
          </a:p>
          <a:p>
            <a:pPr marL="457920" indent="-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Font typeface="Wingdings" panose="05000000000000000000" pitchFamily="2" charset="2"/>
              <a:buChar char="v"/>
            </a:pPr>
            <a:r>
              <a:rPr lang="pt-BR" sz="2800" spc="-1" dirty="0" smtClean="0">
                <a:solidFill>
                  <a:srgbClr val="000000"/>
                </a:solidFill>
                <a:latin typeface="+mj-lt"/>
              </a:rPr>
              <a:t>Express</a:t>
            </a:r>
          </a:p>
          <a:p>
            <a:pPr marL="457920" indent="-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800" spc="-1" dirty="0" smtClean="0">
                <a:solidFill>
                  <a:srgbClr val="000000"/>
                </a:solidFill>
                <a:latin typeface="+mj-lt"/>
              </a:rPr>
              <a:t>TypeORM</a:t>
            </a:r>
          </a:p>
          <a:p>
            <a:pPr marL="457920" indent="-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BR" sz="2800" spc="-1" dirty="0">
              <a:solidFill>
                <a:srgbClr val="000000"/>
              </a:solidFill>
              <a:latin typeface="+mj-lt"/>
            </a:endParaRPr>
          </a:p>
          <a:p>
            <a:pPr marL="457920" indent="-45720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800" spc="-1" dirty="0" smtClean="0">
                <a:solidFill>
                  <a:srgbClr val="000000"/>
                </a:solidFill>
                <a:latin typeface="+mj-lt"/>
              </a:rPr>
              <a:t>Postgres</a:t>
            </a:r>
          </a:p>
          <a:p>
            <a:pPr marL="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</a:pPr>
            <a:endParaRPr lang="pt-BR" sz="2800" b="0" strike="noStrike" spc="-1" dirty="0">
              <a:latin typeface="+mj-lt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30A87BD-4B5F-4F09-BF5B-3E514DDE86BC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24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" y="1613883"/>
            <a:ext cx="801096" cy="8010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92" y="3946253"/>
            <a:ext cx="539268" cy="53926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36" y="2489825"/>
            <a:ext cx="458409" cy="4584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6" y="5112047"/>
            <a:ext cx="1015360" cy="11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39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</a:p>
          <a:p>
            <a:pPr algn="ctr">
              <a:lnSpc>
                <a:spcPct val="250000"/>
              </a:lnSpc>
            </a:pPr>
            <a:r>
              <a:rPr lang="pt-BR" sz="3200" spc="-1" dirty="0" smtClean="0">
                <a:solidFill>
                  <a:srgbClr val="000000"/>
                </a:solidFill>
                <a:latin typeface="+mj-lt"/>
              </a:rPr>
              <a:t>BackEnd</a:t>
            </a:r>
            <a:endParaRPr lang="pt-BR" sz="3200" b="0" strike="noStrike" spc="-1" dirty="0">
              <a:latin typeface="+mj-lt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30A87BD-4B5F-4F09-BF5B-3E514DDE86BC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25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5197"/>
            <a:ext cx="9144000" cy="478280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0"/>
            <a:ext cx="8228880" cy="123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</a:p>
          <a:p>
            <a:pPr algn="ctr">
              <a:lnSpc>
                <a:spcPct val="150000"/>
              </a:lnSpc>
            </a:pPr>
            <a:r>
              <a:rPr lang="pt-BR" sz="3200" spc="-1" dirty="0" smtClean="0">
                <a:solidFill>
                  <a:srgbClr val="000000"/>
                </a:solidFill>
                <a:latin typeface="+mj-lt"/>
              </a:rPr>
              <a:t>Módulo de Reconhecimento</a:t>
            </a:r>
            <a:endParaRPr lang="pt-BR" sz="3200" b="0" strike="noStrike" spc="-1" dirty="0">
              <a:latin typeface="+mj-lt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</a:pP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B07527D-E357-4927-AFC2-D60208EA451B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26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5833"/>
            <a:ext cx="9095232" cy="277216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786384" y="1369080"/>
            <a:ext cx="8516112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/>
              <a:t>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/>
              <a:t>CSS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J</a:t>
            </a:r>
            <a:r>
              <a:rPr lang="pt-BR" sz="2400" dirty="0" smtClean="0"/>
              <a:t>avaScript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 smtClean="0"/>
              <a:t>FaceAPi.js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smtClean="0"/>
              <a:t>TensoFlow.js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60" y="1450074"/>
            <a:ext cx="414161" cy="4141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7226" y="2072737"/>
            <a:ext cx="288227" cy="4078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17" y="2664867"/>
            <a:ext cx="337449" cy="3374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2" y="3739339"/>
            <a:ext cx="541101" cy="30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55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866670B-6143-43BE-965E-7C91B569C8BE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27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189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95" y="1293977"/>
            <a:ext cx="6245985" cy="5128617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sp>
        <p:nvSpPr>
          <p:cNvPr id="2" name="Retângulo 1"/>
          <p:cNvSpPr/>
          <p:nvPr/>
        </p:nvSpPr>
        <p:spPr>
          <a:xfrm>
            <a:off x="3623638" y="6488668"/>
            <a:ext cx="3891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Tiny Face Detector</a:t>
            </a:r>
            <a:endParaRPr lang="pt-BR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A462998-E45E-47F4-ACE0-AC93BEC20A6E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28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6" name="Imagem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0" t="27967" r="29704" b="10493"/>
          <a:stretch/>
        </p:blipFill>
        <p:spPr bwMode="auto">
          <a:xfrm>
            <a:off x="2424009" y="1184524"/>
            <a:ext cx="4501048" cy="5356552"/>
          </a:xfrm>
          <a:prstGeom prst="rect">
            <a:avLst/>
          </a:prstGeom>
          <a:ln w="3240">
            <a:solidFill>
              <a:schemeClr val="tx1"/>
            </a:solidFill>
            <a:round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590529" y="653868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face_landmark_68_model</a:t>
            </a:r>
            <a:endParaRPr lang="pt-BR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 smtClean="0">
                <a:solidFill>
                  <a:srgbClr val="000000"/>
                </a:solidFill>
                <a:latin typeface="+mj-lt"/>
              </a:rPr>
              <a:t>Resultados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F2AEAB0-B6C1-46B3-B8C4-5CB1784110DE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29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197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3" y="1295401"/>
            <a:ext cx="6108192" cy="5193267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17" y="1295401"/>
            <a:ext cx="1493725" cy="1921442"/>
          </a:xfrm>
          <a:prstGeom prst="rect">
            <a:avLst/>
          </a:prstGeom>
          <a:ln w="3240">
            <a:solidFill>
              <a:schemeClr val="tx1"/>
            </a:solidFill>
            <a:round/>
          </a:ln>
        </p:spPr>
      </p:pic>
      <p:sp>
        <p:nvSpPr>
          <p:cNvPr id="3" name="Retângulo 2"/>
          <p:cNvSpPr/>
          <p:nvPr/>
        </p:nvSpPr>
        <p:spPr>
          <a:xfrm>
            <a:off x="2960721" y="6488668"/>
            <a:ext cx="3592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face_recognition_model</a:t>
            </a:r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Motivação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85216" y="1600200"/>
            <a:ext cx="8100864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just"/>
            <a:r>
              <a:rPr lang="pt-BR" sz="2800" dirty="0">
                <a:cs typeface="Calibri" panose="020F0502020204030204" pitchFamily="34" charset="0"/>
              </a:rPr>
              <a:t>Em entrevista realizada com Professor Marcelo Schuster, coordenador de curso de sistema de informação na Unisales, identificou-se a necessidade de um sistema, que pudesse automatizar o processo de chamada </a:t>
            </a:r>
            <a:r>
              <a:rPr lang="pt-BR" sz="2800" dirty="0" smtClean="0">
                <a:cs typeface="Calibri" panose="020F0502020204030204" pitchFamily="34" charset="0"/>
              </a:rPr>
              <a:t>atual.</a:t>
            </a:r>
            <a:endParaRPr lang="pt-BR" sz="28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EDD0DE6-DA14-4EFD-8D7B-87F1E95E133D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  <a:tabLst>
                <a:tab pos="0" algn="l"/>
              </a:tabLst>
            </a:pPr>
            <a:r>
              <a:rPr lang="pt-BR" sz="5400" b="0" strike="noStrike" spc="-1" dirty="0">
                <a:solidFill>
                  <a:srgbClr val="000000"/>
                </a:solidFill>
                <a:latin typeface="+mj-lt"/>
              </a:rPr>
              <a:t>Conclusão</a:t>
            </a:r>
            <a:endParaRPr lang="pt-BR" sz="5400" b="0" strike="noStrike" spc="-1" dirty="0">
              <a:latin typeface="+mj-lt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88CF434-D0B1-423A-A1B6-38E1DF503A26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30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Conclusão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1000" lnSpcReduction="10000"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3100" b="0" strike="noStrike" spc="-1" dirty="0">
                <a:solidFill>
                  <a:srgbClr val="000000"/>
                </a:solidFill>
              </a:rPr>
              <a:t>Objetivo atingido;</a:t>
            </a:r>
            <a:endParaRPr lang="pt-BR" sz="31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100" b="0" strike="noStrike" spc="-1" dirty="0"/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3100" b="0" strike="noStrike" spc="-1" dirty="0">
                <a:solidFill>
                  <a:srgbClr val="000000"/>
                </a:solidFill>
              </a:rPr>
              <a:t>O </a:t>
            </a:r>
            <a:r>
              <a:rPr lang="pt-BR" sz="3100" spc="-1" dirty="0" smtClean="0">
                <a:solidFill>
                  <a:srgbClr val="000000"/>
                </a:solidFill>
              </a:rPr>
              <a:t>Software</a:t>
            </a:r>
            <a:r>
              <a:rPr lang="pt-BR" sz="3100" b="0" strike="noStrike" spc="-1" dirty="0" smtClean="0">
                <a:solidFill>
                  <a:srgbClr val="000000"/>
                </a:solidFill>
              </a:rPr>
              <a:t> </a:t>
            </a:r>
            <a:r>
              <a:rPr lang="pt-BR" sz="3100" b="0" strike="noStrike" spc="-1" dirty="0">
                <a:solidFill>
                  <a:srgbClr val="000000"/>
                </a:solidFill>
              </a:rPr>
              <a:t>é funcional e </a:t>
            </a:r>
            <a:r>
              <a:rPr lang="pt-BR" sz="3100" b="0" strike="noStrike" spc="-1" dirty="0" smtClean="0">
                <a:solidFill>
                  <a:srgbClr val="000000"/>
                </a:solidFill>
              </a:rPr>
              <a:t>foi colocado no servidor na Web;</a:t>
            </a:r>
            <a:endParaRPr lang="pt-BR" sz="31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100" b="0" strike="noStrike" spc="-1" dirty="0"/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3100" b="0" strike="noStrike" spc="-1" dirty="0" smtClean="0">
                <a:solidFill>
                  <a:srgbClr val="000000"/>
                </a:solidFill>
              </a:rPr>
              <a:t>Foi feito teste internos e software teve um funcionamento excelente ;</a:t>
            </a:r>
            <a:endParaRPr lang="pt-BR" sz="31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100" b="0" strike="noStrike" spc="-1" dirty="0"/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3100" b="0" strike="noStrike" spc="-1" dirty="0" smtClean="0">
                <a:solidFill>
                  <a:srgbClr val="000000"/>
                </a:solidFill>
              </a:rPr>
              <a:t>Devido a Pandemia de Covid -19, não foi realizado teste de campo;</a:t>
            </a:r>
            <a:endParaRPr lang="pt-BR" sz="31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486118A-7917-4CBA-8D60-E4E199A9A337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31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Conclusão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spc="-1" dirty="0" smtClean="0">
                <a:solidFill>
                  <a:srgbClr val="000000"/>
                </a:solidFill>
              </a:rPr>
              <a:t>Utilizar mais fotos por aluno;</a:t>
            </a: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sz="2800" b="0" strike="noStrike" spc="-1" dirty="0" smtClean="0">
              <a:solidFill>
                <a:srgbClr val="000000"/>
              </a:solidFill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 smtClean="0">
                <a:solidFill>
                  <a:srgbClr val="000000"/>
                </a:solidFill>
              </a:rPr>
              <a:t>Sugere-se </a:t>
            </a:r>
            <a:r>
              <a:rPr lang="pt-BR" sz="2800" b="0" strike="noStrike" spc="-1" dirty="0">
                <a:solidFill>
                  <a:srgbClr val="000000"/>
                </a:solidFill>
              </a:rPr>
              <a:t>que se faça </a:t>
            </a:r>
            <a:r>
              <a:rPr lang="pt-BR" sz="2800" spc="-1" dirty="0" smtClean="0">
                <a:solidFill>
                  <a:srgbClr val="000000"/>
                </a:solidFill>
              </a:rPr>
              <a:t>a ampliação da regra de negócio</a:t>
            </a:r>
            <a:r>
              <a:rPr lang="pt-BR" sz="2800" b="0" strike="noStrike" spc="-1" dirty="0" smtClean="0">
                <a:solidFill>
                  <a:srgbClr val="000000"/>
                </a:solidFill>
              </a:rPr>
              <a:t>;</a:t>
            </a:r>
            <a:endParaRPr lang="pt-BR" sz="28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2800" b="0" strike="noStrike" spc="-1" dirty="0"/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spc="-1" dirty="0" smtClean="0">
                <a:solidFill>
                  <a:srgbClr val="000000"/>
                </a:solidFill>
              </a:rPr>
              <a:t>Integração com o Portal da Faculdade</a:t>
            </a:r>
            <a:r>
              <a:rPr lang="pt-BR" sz="2800" b="0" strike="noStrike" spc="-1" dirty="0" smtClean="0">
                <a:solidFill>
                  <a:srgbClr val="000000"/>
                </a:solidFill>
              </a:rPr>
              <a:t>;</a:t>
            </a:r>
            <a:endParaRPr lang="pt-BR" sz="28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2800" b="0" strike="noStrike" spc="-1" dirty="0"/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b="0" strike="noStrike" spc="-1" dirty="0" smtClean="0">
                <a:solidFill>
                  <a:srgbClr val="000000"/>
                </a:solidFill>
              </a:rPr>
              <a:t>Utilização de Token JWT;</a:t>
            </a:r>
            <a:endParaRPr lang="pt-BR" sz="2800" b="0" strike="noStrike" spc="-1" dirty="0"/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34FA34A-FF84-477D-B2F7-FD71F553EB85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32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Conclusão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34FA34A-FF84-477D-B2F7-FD71F553EB85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33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93" y="1648080"/>
            <a:ext cx="7597587" cy="21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057400"/>
            <a:ext cx="9143280" cy="2136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5400" b="0" strike="noStrike" spc="-1" dirty="0" smtClean="0">
                <a:solidFill>
                  <a:srgbClr val="000000"/>
                </a:solidFill>
                <a:latin typeface="+mj-lt"/>
              </a:rPr>
              <a:t>Obrigado</a:t>
            </a:r>
            <a:endParaRPr lang="pt-BR" sz="5400" b="0" strike="noStrike" spc="-1" dirty="0">
              <a:latin typeface="+mj-lt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371600" y="388620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A53C91E-507E-48AA-9CB9-EDFBC0567BF4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34</a:t>
            </a:fld>
            <a:endParaRPr lang="pt-BR" sz="1200" b="0" strike="noStrike" spc="-1">
              <a:latin typeface="Arial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92" y="177468"/>
            <a:ext cx="3810000" cy="119062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592" y="231780"/>
            <a:ext cx="2239440" cy="22394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28" y="0"/>
            <a:ext cx="2743200" cy="23812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6" y="4422267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Motivação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720" lvl="1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</a:pPr>
            <a:r>
              <a:rPr lang="pt-BR" sz="2400" i="1" dirty="0"/>
              <a:t>Segundo Machado em média 20% do tempo de aula, é </a:t>
            </a:r>
            <a:r>
              <a:rPr lang="pt-BR" sz="2400" i="1" dirty="0" smtClean="0"/>
              <a:t>desperdiçado </a:t>
            </a:r>
            <a:r>
              <a:rPr lang="pt-BR" sz="2400" i="1" dirty="0"/>
              <a:t>com trabalhos burocráticos, entre eles está a chamada de </a:t>
            </a:r>
            <a:r>
              <a:rPr lang="pt-BR" sz="2400" i="1" dirty="0" smtClean="0"/>
              <a:t>alunos</a:t>
            </a:r>
            <a:r>
              <a:rPr lang="pt-BR" sz="2400" i="1" dirty="0"/>
              <a:t>. (MACHADO, 2016).</a:t>
            </a: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lang="pt-BR" sz="32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EDD0DE6-DA14-4EFD-8D7B-87F1E95E133D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219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  <a:tabLst>
                <a:tab pos="0" algn="l"/>
              </a:tabLst>
            </a:pPr>
            <a:r>
              <a:rPr lang="pt-BR" sz="5400" b="0" strike="noStrike" spc="-1" dirty="0">
                <a:solidFill>
                  <a:srgbClr val="000000"/>
                </a:solidFill>
                <a:latin typeface="+mj-lt"/>
              </a:rPr>
              <a:t>Objetivos</a:t>
            </a:r>
            <a:endParaRPr lang="pt-BR" sz="5400" b="0" strike="noStrike" spc="-1" dirty="0">
              <a:latin typeface="+mj-lt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4C2DBCE-E6BF-48D0-A71E-C245160ECA08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5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Objetivo Geral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0000"/>
                </a:solidFill>
              </a:rPr>
              <a:t>O objetivo geral da pesquisa é desenvolver um software que gerencie a assiduidade dos acadêmicos dentro do campus universitário, </a:t>
            </a:r>
            <a:r>
              <a:rPr lang="pt-BR" sz="2800" spc="-1" dirty="0" smtClean="0">
                <a:solidFill>
                  <a:srgbClr val="000000"/>
                </a:solidFill>
              </a:rPr>
              <a:t>através </a:t>
            </a:r>
            <a:r>
              <a:rPr lang="pt-BR" sz="2800" spc="-1" dirty="0">
                <a:solidFill>
                  <a:srgbClr val="000000"/>
                </a:solidFill>
              </a:rPr>
              <a:t>de reconhecimento facial </a:t>
            </a:r>
            <a:r>
              <a:rPr lang="pt-BR" sz="2800" spc="-1" dirty="0" smtClean="0">
                <a:solidFill>
                  <a:srgbClr val="000000"/>
                </a:solidFill>
              </a:rPr>
              <a:t>em real-time;</a:t>
            </a:r>
            <a:endParaRPr lang="pt-BR" sz="2800" b="0" strike="noStrike" spc="-1" dirty="0"/>
          </a:p>
        </p:txBody>
      </p:sp>
      <p:sp>
        <p:nvSpPr>
          <p:cNvPr id="99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35CA5CC-2838-4CDD-B098-7C9B11FF3CD1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6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Objetivos Específicos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457199" y="1600200"/>
            <a:ext cx="8516471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cs typeface="Calibri" panose="020F0502020204030204" pitchFamily="34" charset="0"/>
              </a:rPr>
              <a:t>Identificar </a:t>
            </a:r>
            <a:r>
              <a:rPr lang="pt-BR" sz="2800" dirty="0">
                <a:cs typeface="Calibri" panose="020F0502020204030204" pitchFamily="34" charset="0"/>
              </a:rPr>
              <a:t>as tecnologias de reconhecimento de facial</a:t>
            </a:r>
            <a:r>
              <a:rPr lang="pt-BR" sz="2800" dirty="0" smtClean="0">
                <a:cs typeface="Calibri" panose="020F050202020403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cs typeface="Calibri" panose="020F0502020204030204" pitchFamily="34" charset="0"/>
              </a:rPr>
              <a:t>Analisar </a:t>
            </a:r>
            <a:r>
              <a:rPr lang="pt-BR" sz="2800" dirty="0">
                <a:cs typeface="Calibri" panose="020F0502020204030204" pitchFamily="34" charset="0"/>
              </a:rPr>
              <a:t>a viabilidade, e as tecnologia a serem aprendidas</a:t>
            </a:r>
            <a:r>
              <a:rPr lang="pt-BR" sz="2800" dirty="0" smtClean="0">
                <a:cs typeface="Calibri" panose="020F050202020403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cs typeface="Calibri" panose="020F0502020204030204" pitchFamily="34" charset="0"/>
              </a:rPr>
              <a:t>Desenvolver </a:t>
            </a:r>
            <a:r>
              <a:rPr lang="pt-BR" sz="2800" dirty="0">
                <a:cs typeface="Calibri" panose="020F0502020204030204" pitchFamily="34" charset="0"/>
              </a:rPr>
              <a:t>o Software</a:t>
            </a:r>
            <a:r>
              <a:rPr lang="pt-BR" sz="2800" dirty="0" smtClean="0">
                <a:cs typeface="Calibri" panose="020F050202020403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cs typeface="Calibri" panose="020F0502020204030204" pitchFamily="34" charset="0"/>
              </a:rPr>
              <a:t>Analisar </a:t>
            </a:r>
            <a:r>
              <a:rPr lang="pt-BR" sz="2800" dirty="0">
                <a:cs typeface="Calibri" panose="020F0502020204030204" pitchFamily="34" charset="0"/>
              </a:rPr>
              <a:t>o desempenho e as vantagens obtidas com o uso do Software. </a:t>
            </a:r>
          </a:p>
        </p:txBody>
      </p:sp>
      <p:sp>
        <p:nvSpPr>
          <p:cNvPr id="102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143566A-C7B9-4206-90C0-E2F6500A3F4E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lang="pt-BR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  <a:tabLst>
                <a:tab pos="0" algn="l"/>
              </a:tabLst>
            </a:pPr>
            <a:r>
              <a:rPr lang="pt-BR" sz="5400" b="0" strike="noStrike" spc="-1" dirty="0">
                <a:solidFill>
                  <a:srgbClr val="000000"/>
                </a:solidFill>
                <a:latin typeface="+mj-lt"/>
              </a:rPr>
              <a:t>Referencial Teórico</a:t>
            </a:r>
            <a:endParaRPr lang="pt-BR" sz="5400" b="0" strike="noStrike" spc="-1" dirty="0">
              <a:latin typeface="+mj-lt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161EBEE-4345-43C4-903F-256E50491ED4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latin typeface="+mj-lt"/>
              </a:rPr>
              <a:t>Referencial Teórico</a:t>
            </a:r>
            <a:endParaRPr lang="pt-BR" sz="4400" b="0" strike="noStrike" spc="-1" dirty="0">
              <a:latin typeface="+mj-lt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57200" y="1416960"/>
            <a:ext cx="8228880" cy="47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 lvl="1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</a:pPr>
            <a:r>
              <a:rPr lang="pt-BR" sz="3200" b="1" dirty="0"/>
              <a:t>Reconhecimento </a:t>
            </a:r>
            <a:r>
              <a:rPr lang="pt-BR" sz="3200" b="1" dirty="0" smtClean="0"/>
              <a:t>Facial</a:t>
            </a:r>
          </a:p>
          <a:p>
            <a:pPr marL="800280" lvl="2" indent="-34236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dirty="0" smtClean="0"/>
              <a:t>Detecção </a:t>
            </a:r>
            <a:r>
              <a:rPr lang="pt-BR" sz="2800" dirty="0"/>
              <a:t>facial</a:t>
            </a:r>
          </a:p>
          <a:p>
            <a:pPr marL="800280" lvl="2" indent="-34236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dirty="0"/>
              <a:t>Extração de </a:t>
            </a:r>
            <a:r>
              <a:rPr lang="pt-BR" sz="2800" dirty="0" smtClean="0"/>
              <a:t>características</a:t>
            </a:r>
          </a:p>
          <a:p>
            <a:pPr marL="800280" lvl="2" indent="-342360">
              <a:lnSpc>
                <a:spcPct val="15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800" dirty="0"/>
              <a:t>Reconhecimento / </a:t>
            </a:r>
            <a:r>
              <a:rPr lang="pt-BR" sz="2800" dirty="0" smtClean="0"/>
              <a:t>Identificação</a:t>
            </a:r>
          </a:p>
          <a:p>
            <a:pPr marL="343080" lvl="1" indent="-342360"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b="1" dirty="0"/>
          </a:p>
          <a:p>
            <a:pPr marL="343080" lvl="1" indent="-342360"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b="1" dirty="0" smtClean="0"/>
          </a:p>
          <a:p>
            <a:pPr marL="720" lvl="1" algn="just">
              <a:spcBef>
                <a:spcPts val="641"/>
              </a:spcBef>
              <a:buClr>
                <a:srgbClr val="000000"/>
              </a:buClr>
            </a:pPr>
            <a:r>
              <a:rPr lang="pt-BR" sz="2400" i="1" dirty="0"/>
              <a:t>Segundo Phillips a tarefa de reconhecimento facial é realizada pelos humanos sem o menor esforço, entretanto essa tarefa é extremamente complexa no ambiente computacional (PHILLIPS, 2003).</a:t>
            </a:r>
          </a:p>
          <a:p>
            <a:pPr marL="343080" lvl="1" indent="-342360"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b="1" dirty="0"/>
          </a:p>
          <a:p>
            <a:pPr marL="343080" lvl="1" indent="-342360"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pt-BR" b="1" dirty="0"/>
          </a:p>
        </p:txBody>
      </p:sp>
      <p:sp>
        <p:nvSpPr>
          <p:cNvPr id="107" name="CustomShape 3"/>
          <p:cNvSpPr/>
          <p:nvPr/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CCEA09F-AEA3-4D43-9085-B0FEEDB84308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9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3418</TotalTime>
  <Words>449</Words>
  <Application>Microsoft Office PowerPoint</Application>
  <PresentationFormat>Apresentação na tela (4:3)</PresentationFormat>
  <Paragraphs>187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0" baseType="lpstr">
      <vt:lpstr>Arial</vt:lpstr>
      <vt:lpstr>Calibri</vt:lpstr>
      <vt:lpstr>DejaVu Sans</vt:lpstr>
      <vt:lpstr>Symbol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de Desempenho do Tráfego Usando Programação Semafórica de Tempo Fixo e Atuado</dc:title>
  <dc:subject/>
  <dc:creator>Romulo Ferreira Douro</dc:creator>
  <dc:description/>
  <cp:lastModifiedBy>Bruno Kobi Valadares de Amorim</cp:lastModifiedBy>
  <cp:revision>113</cp:revision>
  <dcterms:created xsi:type="dcterms:W3CDTF">2016-07-05T12:58:07Z</dcterms:created>
  <dcterms:modified xsi:type="dcterms:W3CDTF">2020-12-09T04:38:29Z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43</vt:i4>
  </property>
</Properties>
</file>